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3"/>
    <p:sldId id="288" r:id="rId4"/>
    <p:sldId id="308" r:id="rId5"/>
    <p:sldId id="309" r:id="rId6"/>
    <p:sldId id="284" r:id="rId7"/>
    <p:sldId id="274" r:id="rId8"/>
    <p:sldId id="286" r:id="rId9"/>
    <p:sldId id="285" r:id="rId10"/>
    <p:sldId id="276" r:id="rId11"/>
    <p:sldId id="287" r:id="rId12"/>
    <p:sldId id="277" r:id="rId13"/>
    <p:sldId id="289" r:id="rId14"/>
    <p:sldId id="291" r:id="rId15"/>
    <p:sldId id="278" r:id="rId16"/>
    <p:sldId id="292" r:id="rId17"/>
    <p:sldId id="283" r:id="rId18"/>
    <p:sldId id="306" r:id="rId19"/>
    <p:sldId id="304" r:id="rId20"/>
    <p:sldId id="305" r:id="rId21"/>
    <p:sldId id="307" r:id="rId22"/>
    <p:sldId id="280" r:id="rId23"/>
    <p:sldId id="290" r:id="rId24"/>
    <p:sldId id="267" r:id="rId25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A7418C-1A37-4630-8C30-B2836F55C532}" type="datetime1">
              <a:rPr lang="zh-TW" altLang="en-US" smtClean="0"/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916EA9-9B8C-4B06-BBDB-07A75F4AF607}" type="datetime1">
              <a:rPr lang="zh-TW" altLang="en-US" smtClean="0"/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D9EAB54-90A7-4427-8D5D-1517AC1256FE}" type="datetime1">
              <a:rPr lang="zh-TW" altLang="en-US" smtClean="0"/>
            </a:fld>
            <a:endParaRPr lang="en-US" dirty="0"/>
          </a:p>
        </p:txBody>
      </p:sp>
      <p:sp>
        <p:nvSpPr>
          <p:cNvPr id="21" name="頁尾預留位置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22" name="投影片編號預留位置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E064CC-B997-463F-949D-526814740EEF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128EAF-448F-42C4-BB03-9B0CC8E0C77B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sz="2400"/>
            </a:lvl1pPr>
          </a:lstStyle>
          <a:p>
            <a:pPr lvl="0" rt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 rtl="0"/>
            <a:r>
              <a:rPr lang="zh-TW" altLang="en-US" dirty="0"/>
              <a:t>第二層</a:t>
            </a:r>
            <a:endParaRPr lang="zh-TW" altLang="en-US" dirty="0"/>
          </a:p>
          <a:p>
            <a:pPr lvl="2" rtl="0"/>
            <a:r>
              <a:rPr lang="zh-TW" altLang="en-US" dirty="0"/>
              <a:t>第三層</a:t>
            </a:r>
            <a:endParaRPr lang="zh-TW" altLang="en-US" dirty="0"/>
          </a:p>
          <a:p>
            <a:pPr lvl="3" rtl="0"/>
            <a:r>
              <a:rPr lang="zh-TW" altLang="en-US" dirty="0"/>
              <a:t>第四層</a:t>
            </a:r>
            <a:endParaRPr lang="zh-TW" altLang="en-US" dirty="0"/>
          </a:p>
          <a:p>
            <a:pPr lvl="4" rtl="0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矩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矩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矩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grpSp>
        <p:nvGrpSpPr>
          <p:cNvPr id="16" name="群組 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345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fld id="{294347CA-4B58-4AEE-8DA6-4E2B096FC96F}" type="datetime1">
              <a:rPr lang="zh-TW" altLang="en-US" smtClean="0"/>
            </a:fld>
            <a:endParaRPr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CCF91B-17D2-4072-B2E9-D16F58DFD8EB}" type="datetime1">
              <a:rPr lang="zh-TW" alt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51C41F-D9A3-457D-A3FA-0A5DBEF4266B}" type="datetime1">
              <a:rPr lang="zh-TW" altLang="en-US" smtClean="0"/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183BB-2861-4A80-80A6-2C9B82653C78}" type="datetime1">
              <a:rPr lang="zh-TW" alt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453BEA6C-00E9-40EA-A338-3A3492325C3F}" type="datetime1">
              <a:rPr lang="zh-TW" altLang="en-US" smtClean="0"/>
            </a:fld>
            <a:endParaRPr 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827CC67-2DD7-42FE-B417-D6036783A853}" type="datetime1">
              <a:rPr lang="zh-TW" altLang="en-US" smtClean="0"/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algn="l"/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  <p:sp>
        <p:nvSpPr>
          <p:cNvPr id="12" name="矩形 11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6C11105-4E24-4682-A6F5-E2BADE4D0872}" type="datetime1">
              <a:rPr lang="zh-TW" altLang="en-US" smtClean="0"/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5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3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1.xml"/><Relationship Id="rId2" Type="http://schemas.microsoft.com/office/2007/relationships/media" Target="file:///C:\Users\zjb56\Desktop\Experiment%201-%20Navigating%20a%20Cluttered%20Hallway%20and%20Room.mp4" TargetMode="External"/><Relationship Id="rId1" Type="http://schemas.openxmlformats.org/officeDocument/2006/relationships/video" Target="file:///C:\Users\zjb56\Desktop\Experiment%201-%20Navigating%20a%20Cluttered%20Hallway%20and%20Room.mp4" TargetMode="Externa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tags" Target="../tags/tag2.xml"/><Relationship Id="rId2" Type="http://schemas.microsoft.com/office/2007/relationships/media" Target="file:///C:\Users\zjb56\Desktop\Experiment%203-%20Leaving%20a%20Room%20Through%20a%20Door.mp4" TargetMode="External"/><Relationship Id="rId1" Type="http://schemas.openxmlformats.org/officeDocument/2006/relationships/video" Target="file:///C:\Users\zjb56\Desktop\Experiment%203-%20Leaving%20a%20Room%20Through%20a%20Door.mp4" TargetMode="Externa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tags" Target="../tags/tag3.xml"/><Relationship Id="rId2" Type="http://schemas.microsoft.com/office/2007/relationships/media" Target="file:///C:\Users\zjb56\Desktop\Experiment%204-%20Navigation%20in%20the%20Presence%20of%20Strong%20Sunlight.mp4" TargetMode="External"/><Relationship Id="rId1" Type="http://schemas.openxmlformats.org/officeDocument/2006/relationships/video" Target="file:///C:\Users\zjb56\Desktop\Experiment%204-%20Navigation%20in%20the%20Presence%20of%20Strong%20Sunlight.mp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tags" Target="../tags/tag4.xml"/><Relationship Id="rId3" Type="http://schemas.microsoft.com/office/2007/relationships/media" Target="file:///C:\Users\zjb56\Desktop\Experiment%205-%20Dynamic%20Obstacles.mp4" TargetMode="External"/><Relationship Id="rId2" Type="http://schemas.openxmlformats.org/officeDocument/2006/relationships/video" Target="file:///C:\Users\zjb56\Desktop\Experiment%205-%20Dynamic%20Obstacles.mp4" TargetMode="External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tags" Target="../tags/tag5.xml"/><Relationship Id="rId2" Type="http://schemas.microsoft.com/office/2007/relationships/media" Target="file:///C:\Users\zjb56\Desktop\Failure%20Modes%20for%20End-To-End%20and%20Mapping%20Based%20Methods.mp4" TargetMode="External"/><Relationship Id="rId1" Type="http://schemas.openxmlformats.org/officeDocument/2006/relationships/video" Target="file:///C:\Users\zjb56\Desktop\Failure%20Modes%20for%20End-To-End%20and%20Mapping%20Based%20Methods.mp4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標誌特寫&#10;&#10;自動產生的描述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>
            <a:fillRect/>
          </a:stretch>
        </p:blipFill>
        <p:spPr>
          <a:xfrm>
            <a:off x="0" y="0"/>
            <a:ext cx="12191979" cy="6857990"/>
          </a:xfrm>
          <a:prstGeom prst="rect">
            <a:avLst/>
          </a:prstGeom>
        </p:spPr>
      </p:pic>
      <p:sp>
        <p:nvSpPr>
          <p:cNvPr id="82" name="矩形 8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矩形 8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861009" y="2055914"/>
            <a:ext cx="5120641" cy="1978207"/>
          </a:xfrm>
        </p:spPr>
        <p:txBody>
          <a:bodyPr rtlCol="0">
            <a:noAutofit/>
          </a:bodyPr>
          <a:lstStyle/>
          <a:p>
            <a:pPr algn="l" rtl="0"/>
            <a:r>
              <a:rPr lang="en-US" altLang="zh-TW" sz="2000" dirty="0">
                <a:solidFill>
                  <a:schemeClr val="tx1"/>
                </a:solidFill>
              </a:rPr>
              <a:t>Combining</a:t>
            </a:r>
            <a:r>
              <a:rPr lang="en-US" altLang="zh-TW" sz="3200" dirty="0">
                <a:solidFill>
                  <a:schemeClr val="tx1"/>
                </a:solidFill>
              </a:rPr>
              <a:t>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3200" b="1" dirty="0">
                <a:solidFill>
                  <a:schemeClr val="accent3"/>
                </a:solidFill>
              </a:rPr>
              <a:t>       optimal control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and</a:t>
            </a:r>
            <a:r>
              <a:rPr lang="en-US" altLang="zh-TW" sz="3200" b="1" dirty="0">
                <a:solidFill>
                  <a:schemeClr val="accent3"/>
                </a:solidFill>
              </a:rPr>
              <a:t> learning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for  </a:t>
            </a:r>
            <a:r>
              <a:rPr lang="en-US" altLang="zh-TW" sz="2000" dirty="0">
                <a:solidFill>
                  <a:schemeClr val="accent3"/>
                </a:solidFill>
              </a:rPr>
              <a:t> </a:t>
            </a:r>
            <a:r>
              <a:rPr lang="en-US" altLang="zh-TW" sz="3200" b="1" dirty="0">
                <a:solidFill>
                  <a:schemeClr val="accent3"/>
                </a:solidFill>
              </a:rPr>
              <a:t>visual navigation </a:t>
            </a:r>
            <a:br>
              <a:rPr lang="en-US" altLang="zh-TW" sz="3200" b="1" dirty="0">
                <a:solidFill>
                  <a:schemeClr val="accent3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in novel environment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939126" y="4489812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zh-TW" dirty="0">
                <a:solidFill>
                  <a:schemeClr val="tx1"/>
                </a:solidFill>
              </a:rPr>
              <a:t>2020RNE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Visualization of Learned Navigation Affordances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3334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</a:t>
            </a:r>
            <a:r>
              <a:rPr lang="en-US" altLang="zh-TW" sz="2000" dirty="0">
                <a:solidFill>
                  <a:srgbClr val="FF0000"/>
                </a:solidFill>
              </a:rPr>
              <a:t>learn the appropriate navigation cues</a:t>
            </a:r>
            <a:r>
              <a:rPr lang="en-US" altLang="zh-TW" sz="2000" dirty="0"/>
              <a:t>, such as entering the room through the doorway for a goal inside the room, continuing down the hallway for a farther goal. Such cues enable the robot to navigate efficiently in novel environments.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694" t="4255"/>
          <a:stretch>
            <a:fillRect/>
          </a:stretch>
        </p:blipFill>
        <p:spPr>
          <a:xfrm>
            <a:off x="647700" y="3234690"/>
            <a:ext cx="10896600" cy="21577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2310" y="5541645"/>
            <a:ext cx="82473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b="1"/>
              <a:t>Figure 3</a:t>
            </a:r>
            <a:r>
              <a:rPr lang="en-US" altLang="zh-CN" b="1"/>
              <a:t>.</a:t>
            </a:r>
            <a:r>
              <a:rPr lang="zh-CN" altLang="en-US" b="1"/>
              <a:t> </a:t>
            </a:r>
            <a:r>
              <a:rPr lang="en-US" altLang="zh-CN"/>
              <a:t>T</a:t>
            </a:r>
            <a:r>
              <a:rPr lang="zh-CN" altLang="en-US"/>
              <a:t>wo related navigation tasks where the robot is initialized in the same state, but is tasked to either go inside a close by room (Case A), or to a far away room that is further down the hallway (Case B).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Visualization of Learned Navigation Affordances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863465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focuses on the </a:t>
            </a:r>
            <a:r>
              <a:rPr lang="en-US" altLang="zh-TW" sz="2000" dirty="0">
                <a:solidFill>
                  <a:srgbClr val="FF0000"/>
                </a:solidFill>
              </a:rPr>
              <a:t>walls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doorways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hallways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obstacles</a:t>
            </a:r>
            <a:r>
              <a:rPr lang="en-US" altLang="zh-TW" sz="2000" dirty="0"/>
              <a:t> such as trash-cans as it predicts the next waypoint, and what the network attends to depends on where the robot is trying to go.</a:t>
            </a:r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694" t="4255"/>
          <a:stretch>
            <a:fillRect/>
          </a:stretch>
        </p:blipFill>
        <p:spPr>
          <a:xfrm>
            <a:off x="647700" y="2907665"/>
            <a:ext cx="10896600" cy="21577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2310" y="5330825"/>
            <a:ext cx="82473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b="1"/>
              <a:t>Figure 3</a:t>
            </a:r>
            <a:r>
              <a:rPr lang="en-US" altLang="zh-CN" b="1"/>
              <a:t>.</a:t>
            </a:r>
            <a:r>
              <a:rPr lang="zh-CN" altLang="en-US" b="1"/>
              <a:t> </a:t>
            </a:r>
            <a:r>
              <a:rPr lang="en-US" altLang="zh-CN"/>
              <a:t>T</a:t>
            </a:r>
            <a:r>
              <a:rPr lang="zh-CN" altLang="en-US"/>
              <a:t>wo related navigation tasks where the robot is initialized in the same state, but is tasked to either go inside a close by room (Case A), or to a far away room that is further down the hallway (Case B).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6 Hardware Experiments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Hardware Experiments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7271385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TurtleBot 2</a:t>
            </a:r>
            <a:r>
              <a:rPr lang="en-US" altLang="zh-TW" sz="2000" dirty="0"/>
              <a:t> hardware</a:t>
            </a:r>
            <a:endParaRPr lang="en-US" altLang="zh-TW" sz="2000" dirty="0"/>
          </a:p>
          <a:p>
            <a:r>
              <a:rPr lang="en-US" altLang="zh-TW" sz="2000" dirty="0"/>
              <a:t>Use the network trained in simulation and deploy it directly on the TurtleBot </a:t>
            </a:r>
            <a:r>
              <a:rPr lang="en-US" altLang="zh-TW" sz="2000" dirty="0">
                <a:solidFill>
                  <a:srgbClr val="FF0000"/>
                </a:solidFill>
              </a:rPr>
              <a:t>without any additional training or finetuning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Tested the robot in two different buildings, </a:t>
            </a:r>
            <a:r>
              <a:rPr lang="en-US" altLang="zh-TW" sz="2000" dirty="0">
                <a:solidFill>
                  <a:srgbClr val="FF0000"/>
                </a:solidFill>
              </a:rPr>
              <a:t>neither of which is in the training dataset</a:t>
            </a:r>
            <a:r>
              <a:rPr lang="en-US" altLang="zh-TW" sz="2000" dirty="0"/>
              <a:t> (in fact, not even in the S3DIS dataset).</a:t>
            </a:r>
            <a:endParaRPr lang="en-US" altLang="zh-TW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80120" y="1078230"/>
            <a:ext cx="3048635" cy="40652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61275" y="5212715"/>
            <a:ext cx="410781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Figure 11. </a:t>
            </a:r>
            <a:r>
              <a:rPr lang="zh-CN" altLang="en-US"/>
              <a:t>Our Turtlebot 2 hardware platform uses a Yujin Kobuki base, Gigabyte Aero Laptop, and Orbbec Astra camera.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Experiment setups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98720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5" name="文本框 4"/>
          <p:cNvSpPr txBox="1"/>
          <p:nvPr/>
        </p:nvSpPr>
        <p:spPr>
          <a:xfrm>
            <a:off x="1558925" y="1400175"/>
            <a:ext cx="90741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Table 2. </a:t>
            </a:r>
            <a:r>
              <a:rPr lang="zh-CN" altLang="en-US"/>
              <a:t>Experiment setups, with top-views (obtained offline only for visualization), and sample images. Robot starts at the blue dot, and has to arrive at the green dot. Path taken by LB-WayPtNav is shown in red.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0880" y="2272665"/>
            <a:ext cx="8194675" cy="42024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Comparison to Geometric Mapping and Planning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25060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While LB-WayPtNav is able to solve </a:t>
            </a:r>
            <a:r>
              <a:rPr lang="en-US" altLang="zh-TW" sz="2000" dirty="0">
                <a:solidFill>
                  <a:srgbClr val="FF0000"/>
                </a:solidFill>
              </a:rPr>
              <a:t>95%</a:t>
            </a:r>
            <a:r>
              <a:rPr lang="en-US" altLang="zh-TW" sz="2000" dirty="0"/>
              <a:t> of the trials, this memory-less baseline completely </a:t>
            </a:r>
            <a:r>
              <a:rPr lang="en-US" altLang="zh-TW" sz="2000" dirty="0">
                <a:solidFill>
                  <a:srgbClr val="FF0000"/>
                </a:solidFill>
              </a:rPr>
              <a:t>fails</a:t>
            </a:r>
            <a:r>
              <a:rPr lang="en-US" altLang="zh-TW" sz="2000" dirty="0"/>
              <a:t>. It tends to convey the robot </a:t>
            </a:r>
            <a:r>
              <a:rPr lang="en-US" altLang="zh-TW" sz="2000" dirty="0">
                <a:solidFill>
                  <a:srgbClr val="FF0000"/>
                </a:solidFill>
              </a:rPr>
              <a:t>too close to obstacles</a:t>
            </a:r>
            <a:r>
              <a:rPr lang="en-US" altLang="zh-TW" sz="2000" dirty="0"/>
              <a:t>, and fails to recover.</a:t>
            </a:r>
            <a:endParaRPr lang="en-US" altLang="zh-TW" sz="2000" dirty="0"/>
          </a:p>
          <a:p>
            <a:r>
              <a:rPr lang="en-US" altLang="zh-TW" sz="2000" dirty="0"/>
              <a:t>In comparison, the map building scheme performs better, with a </a:t>
            </a:r>
            <a:r>
              <a:rPr lang="en-US" altLang="zh-TW" sz="2000" dirty="0">
                <a:solidFill>
                  <a:srgbClr val="FF0000"/>
                </a:solidFill>
              </a:rPr>
              <a:t>40%</a:t>
            </a:r>
            <a:r>
              <a:rPr lang="en-US" altLang="zh-TW" sz="2000" dirty="0"/>
              <a:t> success rate.</a:t>
            </a:r>
            <a:endParaRPr lang="en-US" altLang="zh-TW" sz="2000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5" name="图片 4" descr="results_experiments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4585" y="1932940"/>
            <a:ext cx="10058400" cy="13766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50490" y="1475740"/>
            <a:ext cx="71494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3. Quantitative Comparisons for Hardware Experiments</a:t>
            </a:r>
            <a:endParaRPr lang="zh-CN" altLang="en-US" b="1"/>
          </a:p>
        </p:txBody>
      </p:sp>
      <p:sp>
        <p:nvSpPr>
          <p:cNvPr id="7" name="圆角矩形 6"/>
          <p:cNvSpPr/>
          <p:nvPr/>
        </p:nvSpPr>
        <p:spPr>
          <a:xfrm>
            <a:off x="5687695" y="2259330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5687060" y="2945765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Comparison to Geometric Mapping and Planning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25060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The reason for this poor performance, and found that this is largely due to </a:t>
            </a:r>
            <a:r>
              <a:rPr lang="en-US" altLang="zh-TW" sz="2000" dirty="0">
                <a:solidFill>
                  <a:srgbClr val="FF0000"/>
                </a:solidFill>
              </a:rPr>
              <a:t>imperfections</a:t>
            </a:r>
            <a:r>
              <a:rPr lang="en-US" altLang="zh-TW" sz="2000" dirty="0"/>
              <a:t> in depth measurements in the real world. </a:t>
            </a:r>
            <a:endParaRPr lang="en-US" altLang="zh-TW" sz="2000" dirty="0"/>
          </a:p>
          <a:p>
            <a:r>
              <a:rPr lang="en-US" altLang="zh-TW" sz="2000" dirty="0"/>
              <a:t>For example, the depth sensor fails to pick-up shiny bike-frames and helmets, black bike-tires and monitor screens, and thin chair legs and power strips on the floor.</a:t>
            </a:r>
            <a:endParaRPr lang="en-US" altLang="zh-TW" dirty="0"/>
          </a:p>
        </p:txBody>
      </p:sp>
      <p:pic>
        <p:nvPicPr>
          <p:cNvPr id="5" name="图片 4" descr="results_experiments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4585" y="1932940"/>
            <a:ext cx="10058400" cy="13766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50490" y="1475740"/>
            <a:ext cx="71494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3. Quantitative Comparisons for Hardware Experiments</a:t>
            </a:r>
            <a:endParaRPr lang="zh-CN" altLang="en-US"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5913120" cy="3849370"/>
          </a:xfrm>
        </p:spPr>
        <p:txBody>
          <a:bodyPr/>
          <a:lstStyle/>
          <a:p>
            <a:r>
              <a:rPr lang="en-US" altLang="zh-TW" sz="2000" dirty="0"/>
              <a:t>LB-WayPtNav is able to precisely control the robot through narrow hallways with obstacles (as in experiment 1 and 2) while maintaining a </a:t>
            </a:r>
            <a:r>
              <a:rPr lang="en-US" altLang="zh-TW" sz="2000" dirty="0">
                <a:solidFill>
                  <a:srgbClr val="FF0000"/>
                </a:solidFill>
              </a:rPr>
              <a:t>smooth trajectory</a:t>
            </a:r>
            <a:r>
              <a:rPr lang="en-US" altLang="zh-TW" sz="2000" dirty="0"/>
              <a:t> at all times. </a:t>
            </a:r>
            <a:endParaRPr lang="en-US" altLang="zh-TW" sz="2000" dirty="0"/>
          </a:p>
          <a:p>
            <a:r>
              <a:rPr lang="en-US" altLang="zh-TW" sz="2000" dirty="0"/>
              <a:t>This is particularly striking, as the dynamics model used in simulation is only a crude </a:t>
            </a:r>
            <a:r>
              <a:rPr lang="en-US" altLang="zh-TW" sz="2000" dirty="0">
                <a:solidFill>
                  <a:srgbClr val="FF0000"/>
                </a:solidFill>
              </a:rPr>
              <a:t>approximation</a:t>
            </a:r>
            <a:r>
              <a:rPr lang="en-US" altLang="zh-TW" sz="2000" dirty="0"/>
              <a:t> of the physics of a real robot (it does not include any mass and inertia effects, for example).</a:t>
            </a:r>
            <a:endParaRPr lang="en-US" altLang="zh-TW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7412355" y="1750060"/>
            <a:ext cx="40462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/>
              <a:t>E</a:t>
            </a:r>
            <a:r>
              <a:rPr lang="zh-CN" altLang="en-US" b="1">
                <a:sym typeface="+mn-ea"/>
              </a:rPr>
              <a:t>xperiment </a:t>
            </a:r>
            <a:r>
              <a:rPr lang="en-US" altLang="zh-CN" b="1">
                <a:sym typeface="+mn-ea"/>
              </a:rPr>
              <a:t>1</a:t>
            </a:r>
            <a:endParaRPr lang="en-US" altLang="zh-CN" b="1">
              <a:sym typeface="+mn-ea"/>
            </a:endParaRPr>
          </a:p>
        </p:txBody>
      </p:sp>
      <p:pic>
        <p:nvPicPr>
          <p:cNvPr id="4" name="Experiment 1- Navigating a Cluttered Hallway and Roo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79920" y="2265045"/>
            <a:ext cx="4832350" cy="33839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/>
              <a:t>LB-WayPtNav also </a:t>
            </a:r>
            <a:r>
              <a:rPr lang="en-US" altLang="zh-TW" sz="2000" dirty="0">
                <a:solidFill>
                  <a:srgbClr val="FF0000"/>
                </a:solidFill>
                <a:effectLst/>
              </a:rPr>
              <a:t>successfully leverages navigation cues</a:t>
            </a:r>
            <a:r>
              <a:rPr lang="en-US" altLang="zh-TW" sz="2000" dirty="0"/>
              <a:t> (in experiment 3 when it exits the room through a doorway), even when such a behavior was </a:t>
            </a:r>
            <a:r>
              <a:rPr lang="en-US" altLang="zh-TW" sz="2000" dirty="0">
                <a:solidFill>
                  <a:srgbClr val="FF0000"/>
                </a:solidFill>
              </a:rPr>
              <a:t>never hard-coded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3954780" y="2519680"/>
            <a:ext cx="40462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b="1"/>
              <a:t>E</a:t>
            </a:r>
            <a:r>
              <a:rPr lang="zh-CN" altLang="en-US" b="1">
                <a:sym typeface="+mn-ea"/>
              </a:rPr>
              <a:t>xperiment </a:t>
            </a:r>
            <a:r>
              <a:rPr lang="en-US" altLang="zh-CN" b="1">
                <a:sym typeface="+mn-ea"/>
              </a:rPr>
              <a:t>3</a:t>
            </a:r>
            <a:endParaRPr lang="en-US" altLang="zh-CN" b="1">
              <a:sym typeface="+mn-ea"/>
            </a:endParaRPr>
          </a:p>
        </p:txBody>
      </p:sp>
      <p:pic>
        <p:nvPicPr>
          <p:cNvPr id="6" name="Experiment 3- Leaving a Room Through a Door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084195" y="2958465"/>
            <a:ext cx="5962015" cy="3463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Data augmentation</a:t>
            </a:r>
            <a:endParaRPr lang="en-US" altLang="zh-TW" sz="2000" dirty="0">
              <a:solidFill>
                <a:srgbClr val="FF0000"/>
              </a:solidFill>
            </a:endParaRPr>
          </a:p>
          <a:p>
            <a:r>
              <a:rPr lang="en-US" altLang="zh-TW" sz="2000" dirty="0"/>
              <a:t>LB-WayPtNav is able to perform well even under </a:t>
            </a:r>
            <a:r>
              <a:rPr lang="en-US" altLang="zh-TW" sz="2000" dirty="0">
                <a:solidFill>
                  <a:srgbClr val="FF0000"/>
                </a:solidFill>
              </a:rPr>
              <a:t>extreme lighting</a:t>
            </a:r>
            <a:r>
              <a:rPr lang="en-US" altLang="zh-TW" sz="2000" dirty="0"/>
              <a:t> conditions as in Experiment 4.</a:t>
            </a:r>
            <a:endParaRPr lang="en-US" altLang="zh-TW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4291965" y="2651760"/>
            <a:ext cx="40462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>
                <a:sym typeface="+mn-ea"/>
              </a:rPr>
              <a:t>Experiment</a:t>
            </a:r>
            <a:r>
              <a:rPr lang="zh-CN" altLang="en-US" b="1"/>
              <a:t> 4</a:t>
            </a:r>
            <a:endParaRPr lang="zh-CN" altLang="en-US" b="1"/>
          </a:p>
        </p:txBody>
      </p:sp>
      <p:pic>
        <p:nvPicPr>
          <p:cNvPr id="6" name="Experiment 4- Navigation in the Presence of Strong Sunligh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627755" y="3020060"/>
            <a:ext cx="5591810" cy="3413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altLang="zh-TW" sz="4000">
                <a:sym typeface="+mn-ea"/>
              </a:rPr>
              <a:t>5 Simulation Experiments</a:t>
            </a: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5550535" cy="3849370"/>
          </a:xfrm>
        </p:spPr>
        <p:txBody>
          <a:bodyPr/>
          <a:lstStyle/>
          <a:p>
            <a:r>
              <a:rPr lang="en-US" altLang="zh-TW" sz="2000" dirty="0"/>
              <a:t>LB-WayPtNav can </a:t>
            </a:r>
            <a:r>
              <a:rPr lang="en-US" altLang="zh-TW" sz="2000" dirty="0">
                <a:solidFill>
                  <a:srgbClr val="FF0000"/>
                </a:solidFill>
              </a:rPr>
              <a:t>adapt to changes</a:t>
            </a:r>
            <a:r>
              <a:rPr lang="en-US" altLang="zh-TW" sz="2000" dirty="0"/>
              <a:t> in the environment.</a:t>
            </a:r>
            <a:endParaRPr lang="en-US" altLang="zh-TW" sz="2000" dirty="0"/>
          </a:p>
          <a:p>
            <a:r>
              <a:rPr lang="en-US" altLang="zh-TW" sz="2000" dirty="0"/>
              <a:t>The robot’s goal is to go straight 6m. It must go around the brown chair.</a:t>
            </a:r>
            <a:endParaRPr lang="en-US" altLang="zh-TW" sz="2000" dirty="0"/>
          </a:p>
          <a:p>
            <a:r>
              <a:rPr lang="en-US" altLang="zh-TW" sz="2000" dirty="0"/>
              <a:t>The robot </a:t>
            </a:r>
            <a:r>
              <a:rPr lang="en-US" altLang="zh-TW" sz="2000" dirty="0">
                <a:solidFill>
                  <a:srgbClr val="FF0000"/>
                </a:solidFill>
              </a:rPr>
              <a:t>successfully reacts</a:t>
            </a:r>
            <a:r>
              <a:rPr lang="en-US" altLang="zh-TW" sz="2000" dirty="0"/>
              <a:t> to the moving obstacle and reaches the target </a:t>
            </a:r>
            <a:r>
              <a:rPr lang="en-US" altLang="zh-TW" sz="2000" dirty="0">
                <a:solidFill>
                  <a:srgbClr val="FF0000"/>
                </a:solidFill>
              </a:rPr>
              <a:t>without colliding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2676" t="3755" b="23572"/>
          <a:stretch>
            <a:fillRect/>
          </a:stretch>
        </p:blipFill>
        <p:spPr>
          <a:xfrm>
            <a:off x="6793865" y="1939925"/>
            <a:ext cx="4902835" cy="44557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221855" y="1381760"/>
            <a:ext cx="40462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Experiment </a:t>
            </a:r>
            <a:r>
              <a:rPr lang="en-US" altLang="zh-CN" b="1"/>
              <a:t>5</a:t>
            </a:r>
            <a:endParaRPr lang="zh-CN" altLang="en-US" b="1"/>
          </a:p>
        </p:txBody>
      </p:sp>
      <p:pic>
        <p:nvPicPr>
          <p:cNvPr id="6" name="Experiment 5- Dynamic Obstacles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link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617335" y="2068830"/>
            <a:ext cx="5193665" cy="4039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400" b="1" dirty="0"/>
              <a:t>Failure Modes of End-to-End and Mapping-Based Methods</a:t>
            </a:r>
            <a:endParaRPr lang="en-US" altLang="zh-TW" sz="2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5550535" cy="3849370"/>
          </a:xfrm>
        </p:spPr>
        <p:txBody>
          <a:bodyPr/>
          <a:lstStyle/>
          <a:p>
            <a:endParaRPr lang="en-US" altLang="zh-TW" sz="2000" dirty="0"/>
          </a:p>
        </p:txBody>
      </p:sp>
      <p:pic>
        <p:nvPicPr>
          <p:cNvPr id="7" name="Failure Modes for End-To-End and Mapping Based Method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0585" y="1475740"/>
            <a:ext cx="7737475" cy="4962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7 Discussion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en-US" altLang="zh-CN" sz="2800"/>
              <a:t>AAA</a:t>
            </a:r>
            <a:endParaRPr lang="en-US" altLang="zh-CN" sz="2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dirty="0"/>
              <a:t>7 Discussion</a:t>
            </a: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624"/>
          </a:xfrm>
        </p:spPr>
        <p:txBody>
          <a:bodyPr/>
          <a:lstStyle/>
          <a:p>
            <a:r>
              <a:rPr lang="en-US" altLang="zh-TW" dirty="0"/>
              <a:t>P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Compare methods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3849370"/>
          </a:xfrm>
        </p:spPr>
        <p:txBody>
          <a:bodyPr/>
          <a:lstStyle/>
          <a:p>
            <a:r>
              <a:rPr lang="en-US" altLang="zh-TW" b="1" dirty="0"/>
              <a:t>LB-WayPtNav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/>
              <a:t>Combining classical optimal control with </a:t>
            </a:r>
            <a:r>
              <a:rPr lang="en-US" altLang="zh-TW" sz="2000" dirty="0">
                <a:solidFill>
                  <a:srgbClr val="FF0000"/>
                </a:solidFill>
              </a:rPr>
              <a:t>learning</a:t>
            </a:r>
            <a:r>
              <a:rPr lang="en-US" altLang="zh-TW" sz="2000" dirty="0"/>
              <a:t> for interpreting images.</a:t>
            </a:r>
            <a:endParaRPr lang="en-US" altLang="zh-TW" sz="2000" dirty="0"/>
          </a:p>
          <a:p>
            <a:r>
              <a:rPr lang="en-US" altLang="zh-TW" b="1" dirty="0"/>
              <a:t>E2E learning</a:t>
            </a:r>
            <a:endParaRPr lang="en-US" altLang="zh-TW" dirty="0"/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Ignoring all knowledge</a:t>
            </a:r>
            <a:r>
              <a:rPr lang="en-US" altLang="zh-TW" sz="2000" dirty="0"/>
              <a:t> about the known system.</a:t>
            </a:r>
            <a:endParaRPr lang="en-US" altLang="zh-TW" sz="2000" dirty="0"/>
          </a:p>
          <a:p>
            <a:r>
              <a:rPr lang="en-US" altLang="zh-TW" b="1" dirty="0"/>
              <a:t>Geometric mapping and path planning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No learning.</a:t>
            </a:r>
            <a:endParaRPr lang="en-US" altLang="zh-TW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Simulation Setup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3849370"/>
          </a:xfrm>
        </p:spPr>
        <p:txBody>
          <a:bodyPr/>
          <a:lstStyle/>
          <a:p>
            <a:r>
              <a:rPr lang="en-US" altLang="zh-TW" sz="2000" dirty="0"/>
              <a:t>From </a:t>
            </a:r>
            <a:r>
              <a:rPr lang="en-US" altLang="zh-TW" sz="2000" dirty="0">
                <a:solidFill>
                  <a:srgbClr val="FF0000"/>
                </a:solidFill>
              </a:rPr>
              <a:t>scans</a:t>
            </a:r>
            <a:r>
              <a:rPr lang="en-US" altLang="zh-TW" sz="2000" dirty="0"/>
              <a:t> of real world buildings (from the Stanford large-scale 3D Indoor Spaces dataset ).</a:t>
            </a:r>
            <a:endParaRPr lang="en-US" altLang="zh-TW" sz="2000" dirty="0"/>
          </a:p>
          <a:p>
            <a:r>
              <a:rPr lang="en-US" altLang="zh-TW" sz="2000" dirty="0"/>
              <a:t>Scans from </a:t>
            </a:r>
            <a:r>
              <a:rPr lang="en-US" altLang="zh-TW" sz="2000" dirty="0">
                <a:solidFill>
                  <a:srgbClr val="FF0000"/>
                </a:solidFill>
              </a:rPr>
              <a:t>2 buildings</a:t>
            </a:r>
            <a:endParaRPr lang="en-US" altLang="zh-TW" sz="2000" dirty="0"/>
          </a:p>
          <a:p>
            <a:r>
              <a:rPr lang="en-US" altLang="zh-TW" sz="2000" dirty="0">
                <a:solidFill>
                  <a:srgbClr val="FF0000"/>
                </a:solidFill>
              </a:rPr>
              <a:t>185 test episodes</a:t>
            </a:r>
            <a:r>
              <a:rPr lang="en-US" altLang="zh-TW" sz="2000" dirty="0"/>
              <a:t> (start, goal position pairs)</a:t>
            </a:r>
            <a:endParaRPr lang="en-US" altLang="zh-TW" sz="2000" dirty="0"/>
          </a:p>
          <a:p>
            <a:r>
              <a:rPr lang="en-US" altLang="zh-TW" sz="2000" dirty="0"/>
              <a:t>Scenarios such as: </a:t>
            </a:r>
            <a:r>
              <a:rPr lang="en-US" altLang="zh-TW" sz="2000" dirty="0">
                <a:solidFill>
                  <a:srgbClr val="FF0000"/>
                </a:solidFill>
              </a:rPr>
              <a:t>going around obstacles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going out of the room</a:t>
            </a:r>
            <a:r>
              <a:rPr lang="en-US" altLang="zh-TW" sz="2000" dirty="0"/>
              <a:t>, going </a:t>
            </a:r>
            <a:r>
              <a:rPr lang="en-US" altLang="zh-TW" sz="2000" dirty="0">
                <a:solidFill>
                  <a:srgbClr val="FF0000"/>
                </a:solidFill>
              </a:rPr>
              <a:t>from one hallway to another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endParaRPr lang="en-US" altLang="zh-TW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Metrics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694670" cy="4718050"/>
          </a:xfrm>
        </p:spPr>
        <p:txBody>
          <a:bodyPr>
            <a:noAutofit/>
          </a:bodyPr>
          <a:lstStyle/>
          <a:p>
            <a:r>
              <a:rPr lang="en-US" altLang="zh-TW" b="1" dirty="0"/>
              <a:t>Success rate</a:t>
            </a:r>
            <a:endParaRPr lang="en-US" altLang="zh-TW" b="1" dirty="0"/>
          </a:p>
          <a:p>
            <a:pPr lvl="1"/>
            <a:r>
              <a:rPr lang="en-US" altLang="zh-TW" sz="2000" dirty="0"/>
              <a:t>If the robot reaches within 0.3m of the goal position </a:t>
            </a:r>
            <a:r>
              <a:rPr lang="en-US" altLang="zh-TW" sz="2000" dirty="0">
                <a:solidFill>
                  <a:srgbClr val="FF0000"/>
                </a:solidFill>
              </a:rPr>
              <a:t>without any collisions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b="1" dirty="0"/>
              <a:t>Average time to reach the goal</a:t>
            </a:r>
            <a:r>
              <a:rPr lang="en-US" altLang="zh-TW" dirty="0"/>
              <a:t> </a:t>
            </a:r>
            <a:endParaRPr lang="en-US" altLang="zh-TW" dirty="0"/>
          </a:p>
          <a:p>
            <a:pPr lvl="1"/>
            <a:r>
              <a:rPr lang="en-US" altLang="zh-TW" sz="2000" dirty="0"/>
              <a:t>The </a:t>
            </a:r>
            <a:r>
              <a:rPr lang="en-US" altLang="zh-TW" sz="2000" dirty="0">
                <a:solidFill>
                  <a:srgbClr val="FF0000"/>
                </a:solidFill>
              </a:rPr>
              <a:t>successful episodes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b="1" dirty="0"/>
              <a:t>Average acceleration</a:t>
            </a:r>
            <a:endParaRPr lang="en-US" altLang="zh-TW" b="1" dirty="0"/>
          </a:p>
          <a:p>
            <a:r>
              <a:rPr lang="en-US" altLang="zh-TW" b="1" dirty="0"/>
              <a:t>Jerk along the robot trajectory</a:t>
            </a:r>
            <a:endParaRPr lang="en-US" altLang="zh-TW" b="1" dirty="0"/>
          </a:p>
          <a:p>
            <a:pPr lvl="1"/>
            <a:r>
              <a:rPr lang="en-US" altLang="zh-TW" sz="2000" dirty="0"/>
              <a:t>Measure execution </a:t>
            </a:r>
            <a:r>
              <a:rPr lang="en-US" altLang="zh-TW" sz="2000" dirty="0">
                <a:solidFill>
                  <a:srgbClr val="FF0000"/>
                </a:solidFill>
              </a:rPr>
              <a:t>smoothness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efficiency</a:t>
            </a:r>
            <a:r>
              <a:rPr lang="en-US" altLang="zh-TW" sz="2000" dirty="0"/>
              <a:t> with respect to </a:t>
            </a:r>
            <a:r>
              <a:rPr lang="en-US" altLang="zh-TW" sz="2000" dirty="0">
                <a:solidFill>
                  <a:srgbClr val="FF0000"/>
                </a:solidFill>
              </a:rPr>
              <a:t>time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power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058400" cy="4834255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sz="2000" dirty="0"/>
          </a:p>
          <a:p>
            <a:r>
              <a:rPr lang="en-US" altLang="zh-TW" sz="2000" dirty="0"/>
              <a:t>To the goal location more often (</a:t>
            </a:r>
            <a:r>
              <a:rPr lang="en-US" altLang="zh-TW" sz="2000" b="1" dirty="0">
                <a:solidFill>
                  <a:srgbClr val="FF0000"/>
                </a:solidFill>
              </a:rPr>
              <a:t>22% higher success rate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Much faster (</a:t>
            </a:r>
            <a:r>
              <a:rPr lang="en-US" altLang="zh-TW" sz="2000" b="1" dirty="0">
                <a:solidFill>
                  <a:srgbClr val="FF0000"/>
                </a:solidFill>
              </a:rPr>
              <a:t>40%</a:t>
            </a:r>
            <a:r>
              <a:rPr lang="en-US" altLang="zh-TW" sz="2000" b="1" dirty="0"/>
              <a:t> </a:t>
            </a:r>
            <a:r>
              <a:rPr lang="en-US" altLang="zh-TW" sz="2000" b="1" dirty="0">
                <a:solidFill>
                  <a:srgbClr val="FF0000"/>
                </a:solidFill>
              </a:rPr>
              <a:t>less time to reach the goal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Less power consumption (</a:t>
            </a:r>
            <a:r>
              <a:rPr lang="en-US" altLang="zh-TW" sz="2000" b="1" dirty="0">
                <a:solidFill>
                  <a:srgbClr val="FF0000"/>
                </a:solidFill>
              </a:rPr>
              <a:t>50% less acceleration</a:t>
            </a:r>
            <a:r>
              <a:rPr lang="en-US" altLang="zh-TW" sz="2000" dirty="0"/>
              <a:t>).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30095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62100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90845" y="2651760"/>
            <a:ext cx="817245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602095" y="2651760"/>
            <a:ext cx="128651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316595" y="2651760"/>
            <a:ext cx="120142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00888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successfully navigate through narrow hallways, and </a:t>
            </a:r>
            <a:r>
              <a:rPr lang="en-US" altLang="zh-TW" sz="2000" dirty="0">
                <a:solidFill>
                  <a:srgbClr val="FF0000"/>
                </a:solidFill>
              </a:rPr>
              <a:t>make tight turns</a:t>
            </a:r>
            <a:r>
              <a:rPr lang="en-US" altLang="zh-TW" sz="2000" dirty="0"/>
              <a:t> around obstacles and corners, while E2E method </a:t>
            </a:r>
            <a:r>
              <a:rPr lang="en-US" altLang="zh-TW" sz="2000" dirty="0">
                <a:solidFill>
                  <a:srgbClr val="FF0000"/>
                </a:solidFill>
              </a:rPr>
              <a:t>struggles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t="1560" r="52819"/>
          <a:stretch>
            <a:fillRect/>
          </a:stretch>
        </p:blipFill>
        <p:spPr>
          <a:xfrm>
            <a:off x="3457575" y="2426335"/>
            <a:ext cx="5457190" cy="34448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97020" y="600646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89855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Both approaches are able to reach the target position for task 3, LB-WayPtNav takes only </a:t>
            </a:r>
            <a:r>
              <a:rPr lang="en-US" altLang="zh-TW" sz="2000" b="1" dirty="0">
                <a:solidFill>
                  <a:srgbClr val="FF0000"/>
                </a:solidFill>
              </a:rPr>
              <a:t>10s</a:t>
            </a:r>
            <a:r>
              <a:rPr lang="en-US" altLang="zh-TW" sz="2000" dirty="0"/>
              <a:t> to reach the target whereas the E2E learning approach takes about </a:t>
            </a:r>
            <a:r>
              <a:rPr lang="en-US" altLang="zh-TW" sz="2000" b="1" dirty="0">
                <a:solidFill>
                  <a:srgbClr val="FF0000"/>
                </a:solidFill>
              </a:rPr>
              <a:t>17s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7684" t="1560"/>
          <a:stretch>
            <a:fillRect/>
          </a:stretch>
        </p:blipFill>
        <p:spPr>
          <a:xfrm>
            <a:off x="3297555" y="2697480"/>
            <a:ext cx="5596255" cy="31864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06850" y="602551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5665" y="378460"/>
            <a:ext cx="1094867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Geometric Mapping and Planning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98720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When used with ideal depth image observations, achieves </a:t>
            </a:r>
            <a:r>
              <a:rPr lang="en-US" altLang="zh-TW" sz="2000" dirty="0">
                <a:solidFill>
                  <a:srgbClr val="FF0000"/>
                </a:solidFill>
              </a:rPr>
              <a:t>near expert performance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Even though the performance of memory-less planner is </a:t>
            </a:r>
            <a:r>
              <a:rPr lang="en-US" altLang="zh-TW" sz="2000" dirty="0">
                <a:solidFill>
                  <a:srgbClr val="FF0000"/>
                </a:solidFill>
              </a:rPr>
              <a:t>comparable</a:t>
            </a:r>
            <a:r>
              <a:rPr lang="en-US" altLang="zh-TW" sz="2000" dirty="0"/>
              <a:t> to LB-WayPtNav. However, since real-world depth sensors are neither perfect nor have an unlimited range.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01520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33525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81320" y="3362325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490845" y="3036570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443*2302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332*236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041*232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727*2818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730*354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5452</Words>
  <Application>WPS 演示</Application>
  <PresentationFormat>寬螢幕</PresentationFormat>
  <Paragraphs>180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Microsoft JhengHei UI</vt:lpstr>
      <vt:lpstr>Garamond</vt:lpstr>
      <vt:lpstr>Century Gothic</vt:lpstr>
      <vt:lpstr>微软雅黑</vt:lpstr>
      <vt:lpstr>Arial Unicode MS</vt:lpstr>
      <vt:lpstr>Calibri</vt:lpstr>
      <vt:lpstr>等线</vt:lpstr>
      <vt:lpstr>SavonVTI</vt:lpstr>
      <vt:lpstr>Combining         optimal control  and learning  for   visual navigation  in novel environment</vt:lpstr>
      <vt:lpstr>5 Simulation Experiments</vt:lpstr>
      <vt:lpstr>Compare methods</vt:lpstr>
      <vt:lpstr>Simulation Setup</vt:lpstr>
      <vt:lpstr>5 </vt:lpstr>
      <vt:lpstr>Comparison with the End-to-End learning approach</vt:lpstr>
      <vt:lpstr>Comparison with the End-to-End learning approach</vt:lpstr>
      <vt:lpstr>Comparison with the End-to-End learning approach</vt:lpstr>
      <vt:lpstr>Comparison with Geometric Mapping and Planning Approach</vt:lpstr>
      <vt:lpstr>Visualization of Learned Navigation Affordances</vt:lpstr>
      <vt:lpstr>Visualization of Learned Navigation Affordances</vt:lpstr>
      <vt:lpstr>6 Hardware Experiments </vt:lpstr>
      <vt:lpstr>Hardware Experiments</vt:lpstr>
      <vt:lpstr>Experiment setups</vt:lpstr>
      <vt:lpstr>Comparison to Geometric Mapping and Planning</vt:lpstr>
      <vt:lpstr>Comparison to Geometric Mapping and Planning</vt:lpstr>
      <vt:lpstr>Performance of LB-WayPtNav</vt:lpstr>
      <vt:lpstr>Performance of LB-WayPtNav</vt:lpstr>
      <vt:lpstr>Performance of LB-WayPtNav</vt:lpstr>
      <vt:lpstr>Performance of LB-WayPtNav</vt:lpstr>
      <vt:lpstr>Performance of LB-WayPtNav</vt:lpstr>
      <vt:lpstr>7 Discussion </vt:lpstr>
      <vt:lpstr>7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守望者白狼</cp:lastModifiedBy>
  <cp:revision>49</cp:revision>
  <dcterms:created xsi:type="dcterms:W3CDTF">2020-06-01T15:48:00Z</dcterms:created>
  <dcterms:modified xsi:type="dcterms:W3CDTF">2020-06-08T15:48:49Z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